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394" r:id="rId3"/>
    <p:sldId id="405" r:id="rId4"/>
    <p:sldId id="395" r:id="rId5"/>
    <p:sldId id="396" r:id="rId6"/>
    <p:sldId id="397" r:id="rId7"/>
    <p:sldId id="393" r:id="rId8"/>
    <p:sldId id="398" r:id="rId9"/>
    <p:sldId id="399" r:id="rId10"/>
    <p:sldId id="401" r:id="rId11"/>
    <p:sldId id="408" r:id="rId12"/>
    <p:sldId id="40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83E84"/>
    <a:srgbClr val="150860"/>
    <a:srgbClr val="1C1573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CCC9F-3229-4E38-AC48-48268C27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2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6200" y="2549769"/>
            <a:ext cx="8016631" cy="1793631"/>
          </a:xfrm>
        </p:spPr>
        <p:txBody>
          <a:bodyPr/>
          <a:lstStyle/>
          <a:p>
            <a:r>
              <a:rPr lang="en-US" dirty="0"/>
              <a:t>Post Graduate Certificate </a:t>
            </a:r>
            <a:r>
              <a:rPr lang="en-US" dirty="0" err="1"/>
              <a:t>Programme</a:t>
            </a:r>
            <a:r>
              <a:rPr lang="en-US" dirty="0"/>
              <a:t> in Artificial Intelligence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Machine </a:t>
            </a:r>
            <a:r>
              <a:rPr lang="en-US" dirty="0"/>
              <a:t>Learning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22860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Helvetica" panose="020B0604020202030204" pitchFamily="34" charset="0"/>
              </a:rPr>
              <a:t>Evaluation</a:t>
            </a:r>
            <a:endParaRPr lang="en-US" sz="2800" b="1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219200"/>
            <a:ext cx="1082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 smtClean="0"/>
              <a:t>Every course will have assignments, quizzes, minor projects and comprehensive examination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 smtClean="0"/>
              <a:t>The distribution of marks for each of these components will be detailed in the handout of each course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en-US" sz="2400" dirty="0"/>
              <a:t>For example the evaluation scheme for Regression module is as follows</a:t>
            </a:r>
            <a:r>
              <a:rPr lang="en-US" altLang="en-US" sz="2400" dirty="0" smtClean="0"/>
              <a:t>:</a:t>
            </a:r>
            <a:endParaRPr lang="en-US" alt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09523"/>
              </p:ext>
            </p:extLst>
          </p:nvPr>
        </p:nvGraphicFramePr>
        <p:xfrm>
          <a:off x="1295400" y="4038600"/>
          <a:ext cx="7239000" cy="2590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42403"/>
                <a:gridCol w="1258956"/>
                <a:gridCol w="1337641"/>
              </a:tblGrid>
              <a:tr h="5181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Evaluation Component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Marks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Type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81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Quizzes (2)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24%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Open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81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Assignments/Exercises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12%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Open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81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Minor </a:t>
                      </a:r>
                      <a:r>
                        <a:rPr lang="en-US" sz="2000" dirty="0">
                          <a:effectLst/>
                        </a:rPr>
                        <a:t>Projects (Evaluated twice)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24%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Open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81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Comprehensive Examination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40%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Closed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9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22860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Helvetica" panose="020B0604020202030204" pitchFamily="34" charset="0"/>
              </a:rPr>
              <a:t>Evaluation</a:t>
            </a:r>
            <a:endParaRPr lang="en-US" sz="2800" b="1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219200"/>
            <a:ext cx="1082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Quizzes are online examinations and are announced </a:t>
            </a:r>
            <a:r>
              <a:rPr lang="en-US" sz="2400" dirty="0" smtClean="0"/>
              <a:t>at </a:t>
            </a:r>
            <a:r>
              <a:rPr lang="en-US" sz="2400" dirty="0"/>
              <a:t>the start of the course 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 smtClean="0"/>
              <a:t>Comprehensive examinations for Course 1, Course 2 and Course 3 will be conducted at the end of the Course 3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Comprehensive examinations for Course </a:t>
            </a:r>
            <a:r>
              <a:rPr lang="en-US" sz="2400" dirty="0" smtClean="0"/>
              <a:t>4, </a:t>
            </a:r>
            <a:r>
              <a:rPr lang="en-US" sz="2400" dirty="0"/>
              <a:t>Course </a:t>
            </a:r>
            <a:r>
              <a:rPr lang="en-US" sz="2400" dirty="0" smtClean="0"/>
              <a:t>5 </a:t>
            </a:r>
            <a:r>
              <a:rPr lang="en-US" sz="2400" dirty="0"/>
              <a:t>and Course </a:t>
            </a:r>
            <a:r>
              <a:rPr lang="en-US" sz="2400" dirty="0" smtClean="0"/>
              <a:t>6 </a:t>
            </a:r>
            <a:r>
              <a:rPr lang="en-US" sz="2400" dirty="0"/>
              <a:t>will be conducted at the end of the </a:t>
            </a:r>
            <a:r>
              <a:rPr lang="en-US" sz="2400" dirty="0" smtClean="0"/>
              <a:t>Course 6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/>
              <a:t>Successful completion of the certificate program would require completion of all the courses with a minimum C- grade in each </a:t>
            </a:r>
            <a:r>
              <a:rPr lang="en-US" sz="2400" dirty="0" smtClean="0"/>
              <a:t>course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988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22860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Helvetica" panose="020B0604020202030204" pitchFamily="34" charset="0"/>
              </a:rPr>
              <a:t>Course Administration</a:t>
            </a:r>
            <a:endParaRPr lang="en-US" sz="2800" b="1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838200" y="1143000"/>
            <a:ext cx="10287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n-lt"/>
                <a:cs typeface="+mn-cs"/>
              </a:rPr>
              <a:t>The video content for a week will be uploaded on the first day (Monday) of the week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2400" dirty="0">
              <a:latin typeface="+mn-lt"/>
              <a:cs typeface="+mn-cs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n-lt"/>
                <a:cs typeface="+mn-cs"/>
              </a:rPr>
              <a:t>Contact session with the instructor on the following Sunday for any clarifications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2400" dirty="0">
              <a:latin typeface="+mn-lt"/>
              <a:cs typeface="+mn-cs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n-lt"/>
                <a:cs typeface="+mn-cs"/>
              </a:rPr>
              <a:t>Queries should be sent to the instructor by Friday 10PM for any clarifications to be dealt on the Sunday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2400" dirty="0">
              <a:latin typeface="+mn-lt"/>
              <a:cs typeface="+mn-cs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n-lt"/>
                <a:cs typeface="+mn-cs"/>
              </a:rPr>
              <a:t>Students are encouraged to </a:t>
            </a:r>
            <a:r>
              <a:rPr lang="en-US" altLang="en-US" sz="2400" dirty="0" smtClean="0">
                <a:latin typeface="+mn-lt"/>
                <a:cs typeface="+mn-cs"/>
              </a:rPr>
              <a:t>make use of discussion </a:t>
            </a:r>
            <a:r>
              <a:rPr lang="en-US" altLang="en-US" sz="2400" dirty="0">
                <a:latin typeface="+mn-lt"/>
                <a:cs typeface="+mn-cs"/>
              </a:rPr>
              <a:t>forum to reap benefits of collaborative learning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2400" dirty="0">
              <a:latin typeface="+mn-lt"/>
              <a:cs typeface="+mn-cs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n-lt"/>
                <a:cs typeface="+mn-cs"/>
              </a:rPr>
              <a:t>Teaching Assistants will be active on discussion forums</a:t>
            </a:r>
          </a:p>
        </p:txBody>
      </p:sp>
    </p:spTree>
    <p:extLst>
      <p:ext uri="{BB962C8B-B14F-4D97-AF65-F5344CB8AC3E}">
        <p14:creationId xmlns:p14="http://schemas.microsoft.com/office/powerpoint/2010/main" val="221248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22860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</a:rPr>
              <a:t>Post Graduate Certificate </a:t>
            </a:r>
            <a:r>
              <a:rPr lang="en-US" sz="3200" b="1" dirty="0" err="1">
                <a:solidFill>
                  <a:schemeClr val="bg1"/>
                </a:solidFill>
              </a:rPr>
              <a:t>Programme</a:t>
            </a:r>
            <a:r>
              <a:rPr lang="en-US" sz="3200" b="1" dirty="0">
                <a:solidFill>
                  <a:schemeClr val="bg1"/>
                </a:solidFill>
              </a:rPr>
              <a:t> in </a:t>
            </a:r>
            <a:r>
              <a:rPr lang="en-US" sz="3200" b="1" dirty="0" smtClean="0">
                <a:solidFill>
                  <a:schemeClr val="bg1"/>
                </a:solidFill>
              </a:rPr>
              <a:t>AI &amp; ML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24400" y="5061519"/>
            <a:ext cx="32094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dirty="0">
                <a:solidFill>
                  <a:srgbClr val="0000FF"/>
                </a:solidFill>
                <a:latin typeface="+mn-lt"/>
              </a:rPr>
              <a:t>Duration: 44 weeks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44005"/>
              </p:ext>
            </p:extLst>
          </p:nvPr>
        </p:nvGraphicFramePr>
        <p:xfrm>
          <a:off x="838200" y="1143000"/>
          <a:ext cx="7391399" cy="3895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838"/>
                <a:gridCol w="4195120"/>
                <a:gridCol w="2197441"/>
              </a:tblGrid>
              <a:tr h="47560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S.No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Course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Duration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352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Regression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5 Weeks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352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Feature Engineering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4 Weeks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352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Classification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9 Weeks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9649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0" dirty="0" smtClean="0">
                          <a:latin typeface="+mn-lt"/>
                          <a:cs typeface="Arial" panose="020B0604020202020204" pitchFamily="34" charset="0"/>
                        </a:rPr>
                        <a:t>Unsupervised Learning &amp;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0" dirty="0" smtClean="0">
                          <a:latin typeface="+mn-lt"/>
                          <a:cs typeface="Arial" panose="020B0604020202020204" pitchFamily="34" charset="0"/>
                        </a:rPr>
                        <a:t>Association Rule Mining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7 Weeks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352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Text Mining 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5 Weeks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9649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Deep Learning &amp; </a:t>
                      </a:r>
                    </a:p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Artificial Neural</a:t>
                      </a:r>
                      <a:r>
                        <a:rPr lang="en-US" sz="2000" baseline="0" dirty="0" smtClean="0">
                          <a:latin typeface="+mn-lt"/>
                          <a:cs typeface="Arial" panose="020B0604020202020204" pitchFamily="34" charset="0"/>
                        </a:rPr>
                        <a:t> Networks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6 Weeks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352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Capstone Project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  <a:cs typeface="Arial" panose="020B0604020202020204" pitchFamily="34" charset="0"/>
                        </a:rPr>
                        <a:t>8 Weeks</a:t>
                      </a:r>
                      <a:endParaRPr lang="en-US" sz="2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838199" y="5540514"/>
            <a:ext cx="1060082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b="0" dirty="0" smtClean="0">
                <a:latin typeface="+mn-lt"/>
              </a:rPr>
              <a:t>Refresher course in Python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b="0" dirty="0" smtClean="0">
                <a:latin typeface="+mn-lt"/>
              </a:rPr>
              <a:t>No </a:t>
            </a:r>
            <a:r>
              <a:rPr lang="en-US" altLang="en-US" sz="2000" b="0" dirty="0">
                <a:latin typeface="+mn-lt"/>
              </a:rPr>
              <a:t>refresher course on </a:t>
            </a:r>
            <a:r>
              <a:rPr lang="en-US" altLang="en-US" sz="2000" b="0" dirty="0" smtClean="0">
                <a:latin typeface="+mn-lt"/>
              </a:rPr>
              <a:t>mathematical, statistical </a:t>
            </a:r>
            <a:r>
              <a:rPr lang="en-US" altLang="en-US" sz="2000" b="0" dirty="0">
                <a:latin typeface="+mn-lt"/>
              </a:rPr>
              <a:t>and probability </a:t>
            </a:r>
            <a:r>
              <a:rPr lang="en-US" altLang="en-US" sz="2000" b="0" dirty="0" smtClean="0">
                <a:latin typeface="+mn-lt"/>
              </a:rPr>
              <a:t>foundations. Relevant </a:t>
            </a:r>
            <a:r>
              <a:rPr lang="en-US" altLang="en-US" sz="2000" b="0" dirty="0">
                <a:latin typeface="+mn-lt"/>
              </a:rPr>
              <a:t>topics will be covered as and when they are required in the course</a:t>
            </a:r>
            <a:endParaRPr lang="en-US" alt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725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90600" y="990600"/>
            <a:ext cx="10591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Building simple and multiple regression models using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/>
              <a:t>Gradient / Stochastic Gradient / Mini-Batch Gradient Descent Algorithm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/>
              <a:t>Solving normal equations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Evaluation Measures (R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, MSE)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Model Selection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Overfitting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 Ridge &amp; Lasso Regression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Forward &amp; Backward stepwise feature selection </a:t>
            </a:r>
            <a:r>
              <a:rPr lang="en-US" sz="2800" dirty="0"/>
              <a:t>	</a:t>
            </a:r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259853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Course 1: Regression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1331" y="6088697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0000FF"/>
                </a:solidFill>
              </a:rPr>
              <a:t>Duration: 5 weeks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90600" y="990600"/>
            <a:ext cx="10896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dirty="0" smtClean="0"/>
              <a:t>Types </a:t>
            </a:r>
            <a:r>
              <a:rPr lang="en-IN" sz="2600" dirty="0"/>
              <a:t>of data and its </a:t>
            </a:r>
            <a:r>
              <a:rPr lang="en-IN" sz="2600" dirty="0" smtClean="0"/>
              <a:t>sources, data </a:t>
            </a:r>
            <a:r>
              <a:rPr lang="en-IN" sz="2600" dirty="0"/>
              <a:t>quality (Missing values, Noisy data</a:t>
            </a:r>
            <a:r>
              <a:rPr lang="en-IN" sz="2600" dirty="0" smtClean="0"/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dirty="0" smtClean="0"/>
              <a:t>Data Preprocessing - </a:t>
            </a:r>
            <a:r>
              <a:rPr lang="en-US" sz="2600" dirty="0"/>
              <a:t>Aggregation and Sampling, Feature Creation, Discretization and </a:t>
            </a:r>
            <a:r>
              <a:rPr lang="en-US" sz="2600" dirty="0" smtClean="0"/>
              <a:t>Banalization, </a:t>
            </a:r>
            <a:r>
              <a:rPr lang="en-US" sz="2600" dirty="0"/>
              <a:t>Data Transformation</a:t>
            </a:r>
            <a:endParaRPr lang="en-IN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dirty="0" smtClean="0"/>
              <a:t>Feature </a:t>
            </a:r>
            <a:r>
              <a:rPr lang="en-IN" sz="2600" dirty="0"/>
              <a:t>Subset </a:t>
            </a:r>
            <a:r>
              <a:rPr lang="en-IN" sz="2600" dirty="0" smtClean="0"/>
              <a:t>Selection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dirty="0" smtClean="0"/>
              <a:t>Dimensionality </a:t>
            </a:r>
            <a:r>
              <a:rPr lang="en-IN" sz="2600" dirty="0"/>
              <a:t>Reduction – Principal Component Analysis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dirty="0" smtClean="0"/>
              <a:t>Measures of Similarity and Dissimilarity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IN" sz="2600" dirty="0" smtClean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2600" dirty="0" smtClean="0"/>
              <a:t>Visualization </a:t>
            </a:r>
            <a:r>
              <a:rPr lang="en-IN" sz="2600" dirty="0"/>
              <a:t>- Box / scatter </a:t>
            </a:r>
            <a:r>
              <a:rPr lang="en-IN" sz="2600" dirty="0" smtClean="0"/>
              <a:t>plots</a:t>
            </a:r>
            <a:r>
              <a:rPr lang="en-US" sz="2600" dirty="0" smtClean="0"/>
              <a:t>, </a:t>
            </a:r>
            <a:r>
              <a:rPr lang="en-IN" sz="2600" dirty="0" smtClean="0"/>
              <a:t>Contour plots, Heat maps, Parallel Coordinates, TSNE</a:t>
            </a:r>
            <a:endParaRPr lang="en-US" sz="2600" dirty="0"/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259853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Course 2: Feature Engineering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0" y="61722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0000FF"/>
                </a:solidFill>
              </a:rPr>
              <a:t>Duration: 4 weeks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0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90600" y="990600"/>
            <a:ext cx="10896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dirty="0"/>
              <a:t>Types of classification algorithms </a:t>
            </a:r>
            <a:r>
              <a:rPr lang="en-IN" sz="2600" dirty="0" smtClean="0"/>
              <a:t>– Discriminative models, </a:t>
            </a:r>
            <a:r>
              <a:rPr lang="en-IN" sz="2600" dirty="0"/>
              <a:t>Probabilistic Generative models and </a:t>
            </a:r>
            <a:r>
              <a:rPr lang="en-IN" sz="2600" dirty="0" smtClean="0"/>
              <a:t>, Tree </a:t>
            </a:r>
            <a:r>
              <a:rPr lang="en-IN" sz="2600" dirty="0"/>
              <a:t>based </a:t>
            </a:r>
            <a:r>
              <a:rPr lang="en-IN" sz="2600" dirty="0" smtClean="0"/>
              <a:t>models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Nearest-neighbor Methods</a:t>
            </a: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Naïve </a:t>
            </a:r>
            <a:r>
              <a:rPr lang="en-US" sz="2600" dirty="0"/>
              <a:t>Bayes Classifier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Logistic </a:t>
            </a:r>
            <a:r>
              <a:rPr lang="en-US" sz="2600" dirty="0"/>
              <a:t>Regression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Decision </a:t>
            </a:r>
            <a:r>
              <a:rPr lang="en-US" sz="2600" dirty="0"/>
              <a:t>Tree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Support </a:t>
            </a:r>
            <a:r>
              <a:rPr lang="en-US" sz="2600" dirty="0"/>
              <a:t>Vector Machines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 smtClean="0"/>
              <a:t>Ensemble Methods</a:t>
            </a:r>
            <a:endParaRPr lang="en-US" sz="2600" dirty="0"/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259853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Course 3: Classification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72400" y="56388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0000FF"/>
                </a:solidFill>
              </a:rPr>
              <a:t>Duration: 9 weeks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80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38200" y="1257251"/>
            <a:ext cx="108966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600" dirty="0" smtClean="0"/>
              <a:t>K-Means &amp; EM Algorithm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Hierarchical Clustering 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Density Based Clustering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Assessing </a:t>
            </a:r>
            <a:r>
              <a:rPr lang="en-US" sz="2800" dirty="0"/>
              <a:t>Quality of </a:t>
            </a:r>
            <a:r>
              <a:rPr lang="en-US" sz="2800" dirty="0" smtClean="0"/>
              <a:t>Clustering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Association Rule Mining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Time </a:t>
            </a:r>
            <a:r>
              <a:rPr lang="en-US" sz="2800" dirty="0"/>
              <a:t>series Prediction and Markov </a:t>
            </a:r>
            <a:r>
              <a:rPr lang="en-US" sz="2800" dirty="0" smtClean="0"/>
              <a:t>Process</a:t>
            </a:r>
            <a:endParaRPr lang="en-US" sz="2800" dirty="0"/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31253"/>
            <a:ext cx="11506200" cy="88314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Course 4</a:t>
            </a:r>
            <a:r>
              <a:rPr lang="en-US" sz="2800" b="1" dirty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: </a:t>
            </a:r>
            <a:endParaRPr lang="en-US" sz="2800" b="1" dirty="0" smtClean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  <a:p>
            <a:pPr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Unsupervised </a:t>
            </a:r>
            <a:r>
              <a:rPr lang="en-US" sz="2800" b="1" dirty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Learning &amp; </a:t>
            </a:r>
            <a:r>
              <a:rPr lang="en-US" sz="28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Association </a:t>
            </a:r>
            <a:r>
              <a:rPr lang="en-US" sz="2800" b="1" dirty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Rule Mining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027788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0000FF"/>
                </a:solidFill>
              </a:rPr>
              <a:t>Duration: 7 weeks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3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259853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</a:rPr>
              <a:t>Course 5: Text Mining</a:t>
            </a:r>
            <a:endParaRPr lang="en-US" sz="3200" b="1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1218486"/>
            <a:ext cx="10896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Document vectorization, </a:t>
            </a:r>
            <a:r>
              <a:rPr lang="en-IN" sz="2800" dirty="0" smtClean="0"/>
              <a:t>Information Retrieval Pipeline, Stemming</a:t>
            </a:r>
            <a:r>
              <a:rPr lang="en-IN" sz="2800" dirty="0"/>
              <a:t>, Lemmatization, Wild card query using K-Gram index </a:t>
            </a: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Parts </a:t>
            </a:r>
            <a:r>
              <a:rPr lang="en-US" sz="2800" dirty="0"/>
              <a:t>of Speech Tagging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Topic </a:t>
            </a:r>
            <a:r>
              <a:rPr lang="en-US" sz="2800" dirty="0"/>
              <a:t>modelling using </a:t>
            </a:r>
            <a:r>
              <a:rPr lang="en-US" sz="2800" dirty="0" smtClean="0"/>
              <a:t>LDA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Sentiment </a:t>
            </a:r>
            <a:r>
              <a:rPr lang="en-US" sz="2800" dirty="0"/>
              <a:t>Analysis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Recommender Systems – Collaborative filtering, metrics</a:t>
            </a: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7391400" y="587758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0000FF"/>
                </a:solidFill>
              </a:rPr>
              <a:t>Duration: 5 weeks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22860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Helvetica" panose="020B0604020202030204" pitchFamily="34" charset="0"/>
              </a:rPr>
              <a:t>Course 6: Deep </a:t>
            </a:r>
            <a:r>
              <a:rPr lang="en-US" sz="2800" b="1" dirty="0">
                <a:solidFill>
                  <a:schemeClr val="bg1"/>
                </a:solidFill>
                <a:latin typeface="Helvetica" panose="020B0604020202030204" pitchFamily="34" charset="0"/>
              </a:rPr>
              <a:t>Learning and Artificial Neural </a:t>
            </a:r>
            <a:r>
              <a:rPr lang="en-US" sz="2800" b="1" dirty="0" smtClean="0">
                <a:solidFill>
                  <a:schemeClr val="bg1"/>
                </a:solidFill>
                <a:latin typeface="Helvetica" panose="020B0604020202030204" pitchFamily="34" charset="0"/>
              </a:rPr>
              <a:t>Networks</a:t>
            </a:r>
            <a:endParaRPr lang="en-US" sz="2800" b="1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289573"/>
            <a:ext cx="10896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Artificial Neural </a:t>
            </a:r>
            <a:r>
              <a:rPr lang="en-US" sz="2800" dirty="0" smtClean="0"/>
              <a:t>Networks, Back propagation algorithm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Sequence Modeling in Neural </a:t>
            </a:r>
            <a:r>
              <a:rPr lang="en-US" sz="2800" dirty="0" smtClean="0"/>
              <a:t>Network – RNN, LSTM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 smtClean="0"/>
              <a:t>Deep learning - CNN, RCNN, Faster RCNN</a:t>
            </a: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Auto encoders with Deep Learning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Generative </a:t>
            </a:r>
            <a:r>
              <a:rPr lang="en-US" sz="2800" dirty="0"/>
              <a:t>deep learning </a:t>
            </a:r>
            <a:r>
              <a:rPr lang="en-US" sz="2800" dirty="0" smtClean="0"/>
              <a:t>models - Boltzmann Machine, Restricted </a:t>
            </a:r>
            <a:r>
              <a:rPr lang="en-US" sz="2800" dirty="0"/>
              <a:t>Boltzmann </a:t>
            </a:r>
            <a:r>
              <a:rPr lang="en-US" sz="2800" dirty="0" smtClean="0"/>
              <a:t>Machine, Deep </a:t>
            </a:r>
            <a:r>
              <a:rPr lang="en-US" sz="2800" dirty="0"/>
              <a:t>Belief </a:t>
            </a:r>
            <a:r>
              <a:rPr lang="en-US" sz="2800" dirty="0" smtClean="0"/>
              <a:t>Machines,</a:t>
            </a:r>
            <a:r>
              <a:rPr lang="en-IN" sz="2800" dirty="0" smtClean="0"/>
              <a:t> </a:t>
            </a:r>
            <a:r>
              <a:rPr lang="en-IN" sz="2800" dirty="0"/>
              <a:t>GAN</a:t>
            </a:r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391400" y="580772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0000FF"/>
                </a:solidFill>
              </a:rPr>
              <a:t>Duration: </a:t>
            </a:r>
            <a:r>
              <a:rPr lang="en-US" sz="2800" b="1" i="1" dirty="0">
                <a:solidFill>
                  <a:srgbClr val="0000FF"/>
                </a:solidFill>
              </a:rPr>
              <a:t>6</a:t>
            </a:r>
            <a:r>
              <a:rPr lang="en-US" sz="2800" b="1" i="1" dirty="0" smtClean="0">
                <a:solidFill>
                  <a:srgbClr val="0000FF"/>
                </a:solidFill>
              </a:rPr>
              <a:t> weeks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22860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Helvetica" panose="020B0604020202030204" pitchFamily="34" charset="0"/>
              </a:rPr>
              <a:t>Course 7: Capstone Project</a:t>
            </a:r>
            <a:endParaRPr lang="en-US" sz="2800" b="1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143000"/>
            <a:ext cx="1028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2800" dirty="0"/>
              <a:t>Real life problems encompassing a typical data science pipeline </a:t>
            </a:r>
            <a:endParaRPr lang="en-IN" sz="2800" dirty="0" smtClean="0"/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2800" dirty="0" smtClean="0"/>
              <a:t>Jointly </a:t>
            </a:r>
            <a:r>
              <a:rPr lang="en-IN" sz="2800" dirty="0"/>
              <a:t>mentored by the industry experts and faculty.</a:t>
            </a:r>
            <a:endParaRPr lang="en-US" sz="28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IN" sz="2800" dirty="0" smtClean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2800" dirty="0" smtClean="0"/>
              <a:t>Comparative </a:t>
            </a:r>
            <a:r>
              <a:rPr lang="en-IN" sz="2800" dirty="0"/>
              <a:t>study of the relevant techniques covered in the course.</a:t>
            </a:r>
            <a:endParaRPr lang="en-US" sz="28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endParaRPr lang="en-IN" sz="2800" dirty="0" smtClean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2800" dirty="0" smtClean="0"/>
              <a:t>Fortnight </a:t>
            </a:r>
            <a:r>
              <a:rPr lang="en-IN" sz="2800" dirty="0"/>
              <a:t>review of progress of the project.</a:t>
            </a: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391400" y="5542241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0000FF"/>
                </a:solidFill>
              </a:rPr>
              <a:t>Duration: 8 weeks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3469</TotalTime>
  <Words>667</Words>
  <Application>Microsoft Office PowerPoint</Application>
  <PresentationFormat>Widescreen</PresentationFormat>
  <Paragraphs>161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Post Graduate Certificate Programme in Artificial Intelligence and 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351</cp:revision>
  <dcterms:created xsi:type="dcterms:W3CDTF">2018-10-16T06:13:57Z</dcterms:created>
  <dcterms:modified xsi:type="dcterms:W3CDTF">2019-06-07T09:35:42Z</dcterms:modified>
</cp:coreProperties>
</file>